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Fraunces Medium"/>
      <p:regular r:id="rId14"/>
    </p:embeddedFon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Epilogue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Churn Analysis: Insights and Trends to Drive Retention Strategies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Welcome to our customer churn analysis presentation. We'll explore key insights and trends to help drive effective retention strategies for our business.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EE98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5114" y="5971103"/>
            <a:ext cx="12025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CJ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821561"/>
            <a:ext cx="26624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Chinonso Jinwa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725102"/>
            <a:ext cx="4919186" cy="27793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Churn Analysis Dashboard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903839" y="312396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Comprehensive Overview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903839" y="3968710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dashboard provides a holistic view of customer churn patterns and metrics.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95516" y="312396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Metrics at a Glance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795516" y="3968710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Easily track churn rate, customer demographics, and retention factors.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90228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903839" y="5902285"/>
            <a:ext cx="3056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903839" y="6392704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these insights to inform targeted retention strategies and improve customer loyalty.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2503170"/>
            <a:ext cx="4511040" cy="3223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552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Customer Churn Distribution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926324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16.07%</a:t>
            </a:r>
            <a:endParaRPr lang="en-US" sz="5850" dirty="0"/>
          </a:p>
        </p:txBody>
      </p:sp>
      <p:sp>
        <p:nvSpPr>
          <p:cNvPr id="6" name="Text 2"/>
          <p:cNvSpPr/>
          <p:nvPr/>
        </p:nvSpPr>
        <p:spPr>
          <a:xfrm>
            <a:off x="1180148" y="4958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Churn Rate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448538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Representing 1,630 customers who have left our services.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742021" y="3926324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83.93%</a:t>
            </a:r>
            <a:endParaRPr lang="en-US" sz="5850" dirty="0"/>
          </a:p>
        </p:txBody>
      </p:sp>
      <p:sp>
        <p:nvSpPr>
          <p:cNvPr id="9" name="Text 5"/>
          <p:cNvSpPr/>
          <p:nvPr/>
        </p:nvSpPr>
        <p:spPr>
          <a:xfrm>
            <a:off x="5128498" y="4958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Active Customers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742021" y="5448538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8,500 customers remain loyal to our brand.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602" y="490776"/>
            <a:ext cx="10333315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Churn Distribution by Gender and Marital Status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602" y="1405533"/>
            <a:ext cx="10529530" cy="47909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602" y="6575703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Married Customers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4602" y="7033022"/>
            <a:ext cx="64729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Form the largest customer segment, showing lower churn rates overall.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0466" y="6575703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Single and Divorced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0466" y="7033022"/>
            <a:ext cx="6472952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Exhibit slightly higher churn rates, indicating a need for targeted retention efforts.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6" y="2406848"/>
            <a:ext cx="4934069" cy="34159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Average Credit Limit by Churn Status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Lower Credit Limits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Churned customers have an average credit limit of ~$8,000.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Potential Link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Lower credit limits may contribute to customer disengagement.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Action Required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Consider credit limit adjustments to improve retention.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199" y="483751"/>
            <a:ext cx="5078968" cy="403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Age Distribution by Churn Status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99" y="1145858"/>
            <a:ext cx="7550825" cy="415659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96" y="5447705"/>
            <a:ext cx="2264688" cy="7444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46552" y="5782985"/>
            <a:ext cx="74057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5145167" y="5576888"/>
            <a:ext cx="1615083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40-60 Years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5145167" y="5856327"/>
            <a:ext cx="3523536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Dominant age range in both churned and active groups.</a:t>
            </a:r>
            <a:endParaRPr lang="en-US" sz="1000" dirty="0"/>
          </a:p>
        </p:txBody>
      </p:sp>
      <p:sp>
        <p:nvSpPr>
          <p:cNvPr id="8" name="Shape 4"/>
          <p:cNvSpPr/>
          <p:nvPr/>
        </p:nvSpPr>
        <p:spPr>
          <a:xfrm>
            <a:off x="5048250" y="6204466"/>
            <a:ext cx="9097685" cy="7620"/>
          </a:xfrm>
          <a:prstGeom prst="roundRect">
            <a:avLst>
              <a:gd name="adj" fmla="val 712196"/>
            </a:avLst>
          </a:prstGeom>
          <a:solidFill>
            <a:srgbClr val="414A70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3" y="6224468"/>
            <a:ext cx="4529495" cy="7444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834646" y="6467475"/>
            <a:ext cx="97869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6277570" y="6353651"/>
            <a:ext cx="1615083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Retention Focus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6277570" y="6633091"/>
            <a:ext cx="3328511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Target this age range for improved retention efforts.</a:t>
            </a:r>
            <a:endParaRPr lang="en-US" sz="1000" dirty="0"/>
          </a:p>
        </p:txBody>
      </p:sp>
      <p:sp>
        <p:nvSpPr>
          <p:cNvPr id="13" name="Shape 8"/>
          <p:cNvSpPr/>
          <p:nvPr/>
        </p:nvSpPr>
        <p:spPr>
          <a:xfrm>
            <a:off x="6180653" y="6981230"/>
            <a:ext cx="7965281" cy="7620"/>
          </a:xfrm>
          <a:prstGeom prst="roundRect">
            <a:avLst>
              <a:gd name="adj" fmla="val 712196"/>
            </a:avLst>
          </a:prstGeom>
          <a:solidFill>
            <a:srgbClr val="414A70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89" y="7001232"/>
            <a:ext cx="6794302" cy="74449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838932" y="7244239"/>
            <a:ext cx="8917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7409974" y="7130415"/>
            <a:ext cx="1615083" cy="20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Tailored Strategies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7409974" y="7409855"/>
            <a:ext cx="3597593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age-specific retention campaigns and services.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Recommendations for Retention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6438" y="2645569"/>
            <a:ext cx="15168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390620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Targeted Retention Strategies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Focus on middle-aged customers and address credit limit concerns for high-risk groups.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02030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301835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Engagement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 campaigns for single and divorced customers. Offer personalized financial solutions.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0960" y="6332458"/>
            <a:ext cx="18252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400145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Improve Customer Experience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 transaction patterns to identify disengagement. Implement feedback loops for concerns.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2024-12-26T02:00:58Z</dcterms:created>
  <dcterms:modified xsi:type="dcterms:W3CDTF">2024-12-26T02:00:58Z</dcterms:modified>
</cp:coreProperties>
</file>